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5" r:id="rId2"/>
  </p:sldMasterIdLst>
  <p:notesMasterIdLst>
    <p:notesMasterId r:id="rId6"/>
  </p:notesMasterIdLst>
  <p:sldIdLst>
    <p:sldId id="262" r:id="rId3"/>
    <p:sldId id="259" r:id="rId4"/>
    <p:sldId id="25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59C20-C517-4B44-A06A-42C4D94AADE5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72C41-CE21-4B4D-9864-AF2EA82A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8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C0AF-A1B4-4768-AFF6-01D04AF9A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2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2BDA-F70C-4437-9970-B32C5632F3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669-DDC8-4E09-A556-2BC66690CC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5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4B 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7452" y="1069852"/>
            <a:ext cx="8723376" cy="500027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ClrTx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buClrTx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Tx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Tx/>
              <a:buFont typeface="Wingdings" panose="05000000000000000000" pitchFamily="2" charset="2"/>
              <a:buChar char="§"/>
              <a:defRPr sz="9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Tx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01168" y="155448"/>
            <a:ext cx="8723376" cy="758952"/>
          </a:xfrm>
          <a:prstGeom prst="rect">
            <a:avLst/>
          </a:prstGeom>
          <a:noFill/>
          <a:ln w="57150">
            <a:noFill/>
          </a:ln>
        </p:spPr>
        <p:txBody>
          <a:bodyPr anchor="ctr">
            <a:normAutofit/>
          </a:bodyPr>
          <a:lstStyle>
            <a:lvl1pPr algn="l">
              <a:defRPr sz="1800" b="1" i="0" u="none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9597" y="6592645"/>
            <a:ext cx="2765390" cy="233305"/>
          </a:xfrm>
          <a:prstGeom prst="rect">
            <a:avLst/>
          </a:prstGeom>
        </p:spPr>
        <p:txBody>
          <a:bodyPr/>
          <a:lstStyle>
            <a:lvl1pPr algn="ctr">
              <a:defRPr sz="750">
                <a:solidFill>
                  <a:schemeClr val="tx2"/>
                </a:solidFill>
              </a:defRPr>
            </a:lvl1pPr>
          </a:lstStyle>
          <a:p>
            <a:pPr defTabSz="342900"/>
            <a:fld id="{7589FC9C-E6F6-5D46-B924-B61A39A81A38}" type="slidenum">
              <a:rPr lang="en-US" smtClean="0">
                <a:solidFill>
                  <a:srgbClr val="000000"/>
                </a:solidFill>
              </a:rPr>
              <a:pPr defTabSz="3429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7160" y="935656"/>
            <a:ext cx="882396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" y="6470176"/>
            <a:ext cx="791518" cy="2743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65" y="6470176"/>
            <a:ext cx="556581" cy="27432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3529373" y="6432546"/>
            <a:ext cx="168026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750" dirty="0">
                <a:solidFill>
                  <a:srgbClr val="000000"/>
                </a:solidFill>
              </a:rPr>
              <a:t>Comcast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451243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157054"/>
            <a:ext cx="9144000" cy="107609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251431"/>
            <a:ext cx="9144000" cy="62179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3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699" y="6149612"/>
            <a:ext cx="3474276" cy="41628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9296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B 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7452" y="1069850"/>
            <a:ext cx="8723376" cy="50002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Tx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Tx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Tx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Tx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01168" y="155448"/>
            <a:ext cx="8723376" cy="758952"/>
          </a:xfrm>
          <a:prstGeom prst="rect">
            <a:avLst/>
          </a:prstGeom>
          <a:noFill/>
          <a:ln w="57150">
            <a:noFill/>
          </a:ln>
        </p:spPr>
        <p:txBody>
          <a:bodyPr anchor="ctr">
            <a:normAutofit/>
          </a:bodyPr>
          <a:lstStyle>
            <a:lvl1pPr algn="l">
              <a:defRPr sz="2400" b="1" i="0" u="none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9597" y="6385056"/>
            <a:ext cx="276539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defTabSz="457200"/>
            <a:fld id="{7589FC9C-E6F6-5D46-B924-B61A39A81A38}" type="slidenum">
              <a:rPr lang="en-US" smtClean="0">
                <a:solidFill>
                  <a:srgbClr val="000000"/>
                </a:solidFill>
              </a:rPr>
              <a:pPr defTabSz="4572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7160" y="935656"/>
            <a:ext cx="882396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" y="6287011"/>
            <a:ext cx="791518" cy="2743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64" y="6287011"/>
            <a:ext cx="556581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0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B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01168" y="155448"/>
            <a:ext cx="8723376" cy="758952"/>
          </a:xfrm>
          <a:prstGeom prst="rect">
            <a:avLst/>
          </a:prstGeom>
          <a:noFill/>
          <a:ln w="57150">
            <a:noFill/>
          </a:ln>
        </p:spPr>
        <p:txBody>
          <a:bodyPr anchor="ctr">
            <a:normAutofit/>
          </a:bodyPr>
          <a:lstStyle>
            <a:lvl1pPr algn="l">
              <a:defRPr sz="3200" b="1" i="0" u="none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9597" y="6385056"/>
            <a:ext cx="276539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 defTabSz="457200"/>
            <a:fld id="{7589FC9C-E6F6-5D46-B924-B61A39A81A38}" type="slidenum">
              <a:rPr lang="en-US" smtClean="0"/>
              <a:pPr defTabSz="45720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7160" y="935656"/>
            <a:ext cx="882396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" y="6287011"/>
            <a:ext cx="791518" cy="2743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761" y="6287011"/>
            <a:ext cx="556581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84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B Header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1168" y="1645923"/>
            <a:ext cx="3926533" cy="425486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 sz="2400"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Clr>
                <a:schemeClr val="tx1"/>
              </a:buClr>
              <a:buFont typeface="Wingdings" panose="05000000000000000000" pitchFamily="2" charset="2"/>
              <a:buChar char="§"/>
              <a:defRPr sz="2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8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Level Two</a:t>
            </a:r>
          </a:p>
          <a:p>
            <a:pPr lvl="2"/>
            <a:r>
              <a:rPr lang="en-US" dirty="0" smtClean="0"/>
              <a:t>Level Three</a:t>
            </a:r>
          </a:p>
          <a:p>
            <a:pPr lvl="3"/>
            <a:r>
              <a:rPr lang="en-US" dirty="0" smtClean="0"/>
              <a:t>Level Four</a:t>
            </a:r>
          </a:p>
          <a:p>
            <a:pPr lvl="4"/>
            <a:r>
              <a:rPr lang="en-US" dirty="0" smtClean="0"/>
              <a:t>Level Five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4127700" y="1024130"/>
            <a:ext cx="4796844" cy="48766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FontTx/>
              <a:buNone/>
              <a:defRPr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Insert Object Here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87453" y="1024129"/>
            <a:ext cx="3926533" cy="62179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Clr>
                <a:srgbClr val="0041B0"/>
              </a:buClr>
              <a:buFont typeface="Arial"/>
              <a:buNone/>
              <a:defRPr sz="2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rgbClr val="0041B0"/>
              </a:buClr>
              <a:buFont typeface="Arial"/>
              <a:buNone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2pPr>
            <a:lvl3pPr marL="914400" indent="0">
              <a:buClr>
                <a:srgbClr val="0041B0"/>
              </a:buClr>
              <a:buFont typeface="Arial"/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3pPr>
            <a:lvl4pPr marL="1371600" indent="0">
              <a:buClr>
                <a:srgbClr val="0041B0"/>
              </a:buClr>
              <a:buFont typeface="Arial"/>
              <a:buNone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4pPr>
            <a:lvl5pPr marL="1828800" indent="0">
              <a:buClr>
                <a:srgbClr val="0041B0"/>
              </a:buClr>
              <a:buFont typeface="Arial"/>
              <a:buNone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01168" y="137160"/>
            <a:ext cx="8723376" cy="789352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l">
              <a:defRPr sz="3200" b="1" i="0" u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37160" y="926512"/>
            <a:ext cx="882396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9597" y="6385056"/>
            <a:ext cx="276539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fld id="{7589FC9C-E6F6-5D46-B924-B61A39A81A38}" type="slidenum">
              <a:rPr lang="en-US" smtClean="0"/>
              <a:pPr defTabSz="45720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" y="6287011"/>
            <a:ext cx="791518" cy="2743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761" y="6291072"/>
            <a:ext cx="556581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788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B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1168" y="1645923"/>
            <a:ext cx="3926533" cy="425486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 sz="2400"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Clr>
                <a:schemeClr val="tx1"/>
              </a:buClr>
              <a:buFont typeface="Wingdings" panose="05000000000000000000" pitchFamily="2" charset="2"/>
              <a:buChar char="§"/>
              <a:defRPr sz="2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8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Level Two</a:t>
            </a:r>
          </a:p>
          <a:p>
            <a:pPr lvl="2"/>
            <a:r>
              <a:rPr lang="en-US" dirty="0" smtClean="0"/>
              <a:t>Level Three</a:t>
            </a:r>
          </a:p>
          <a:p>
            <a:pPr lvl="3"/>
            <a:r>
              <a:rPr lang="en-US" dirty="0" smtClean="0"/>
              <a:t>Level Four</a:t>
            </a:r>
          </a:p>
          <a:p>
            <a:pPr lvl="4"/>
            <a:r>
              <a:rPr lang="en-US" dirty="0" smtClean="0"/>
              <a:t>Level Five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87453" y="1024129"/>
            <a:ext cx="3926533" cy="62179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Clr>
                <a:srgbClr val="0041B0"/>
              </a:buClr>
              <a:buFont typeface="Arial"/>
              <a:buNone/>
              <a:defRPr sz="2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rgbClr val="0041B0"/>
              </a:buClr>
              <a:buFont typeface="Arial"/>
              <a:buNone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2pPr>
            <a:lvl3pPr marL="914400" indent="0">
              <a:buClr>
                <a:srgbClr val="0041B0"/>
              </a:buClr>
              <a:buFont typeface="Arial"/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3pPr>
            <a:lvl4pPr marL="1371600" indent="0">
              <a:buClr>
                <a:srgbClr val="0041B0"/>
              </a:buClr>
              <a:buFont typeface="Arial"/>
              <a:buNone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4pPr>
            <a:lvl5pPr marL="1828800" indent="0">
              <a:buClr>
                <a:srgbClr val="0041B0"/>
              </a:buClr>
              <a:buFont typeface="Arial"/>
              <a:buNone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01168" y="137160"/>
            <a:ext cx="8723376" cy="789352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l">
              <a:defRPr sz="3200" b="1" i="0" u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37160" y="926512"/>
            <a:ext cx="882396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9597" y="6385056"/>
            <a:ext cx="276539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fld id="{7589FC9C-E6F6-5D46-B924-B61A39A81A38}" type="slidenum">
              <a:rPr lang="en-US" smtClean="0"/>
              <a:pPr defTabSz="45720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" y="6287011"/>
            <a:ext cx="791518" cy="274320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549141" y="1645923"/>
            <a:ext cx="3926533" cy="425486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 sz="2400" b="0" i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Clr>
                <a:schemeClr val="tx1"/>
              </a:buClr>
              <a:buFont typeface="Wingdings" panose="05000000000000000000" pitchFamily="2" charset="2"/>
              <a:buChar char="§"/>
              <a:defRPr sz="2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8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buClr>
                <a:schemeClr val="tx1"/>
              </a:buClr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Level Two</a:t>
            </a:r>
          </a:p>
          <a:p>
            <a:pPr lvl="2"/>
            <a:r>
              <a:rPr lang="en-US" dirty="0" smtClean="0"/>
              <a:t>Level Three</a:t>
            </a:r>
          </a:p>
          <a:p>
            <a:pPr lvl="3"/>
            <a:r>
              <a:rPr lang="en-US" dirty="0" smtClean="0"/>
              <a:t>Level Four</a:t>
            </a:r>
          </a:p>
          <a:p>
            <a:pPr lvl="4"/>
            <a:r>
              <a:rPr lang="en-US" dirty="0" smtClean="0"/>
              <a:t>Level Five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535426" y="1024129"/>
            <a:ext cx="3926533" cy="62179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Clr>
                <a:srgbClr val="0041B0"/>
              </a:buClr>
              <a:buFont typeface="Arial"/>
              <a:buNone/>
              <a:defRPr sz="2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rgbClr val="0041B0"/>
              </a:buClr>
              <a:buFont typeface="Arial"/>
              <a:buNone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2pPr>
            <a:lvl3pPr marL="914400" indent="0">
              <a:buClr>
                <a:srgbClr val="0041B0"/>
              </a:buClr>
              <a:buFont typeface="Arial"/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3pPr>
            <a:lvl4pPr marL="1371600" indent="0">
              <a:buClr>
                <a:srgbClr val="0041B0"/>
              </a:buClr>
              <a:buFont typeface="Arial"/>
              <a:buNone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4pPr>
            <a:lvl5pPr marL="1828800" indent="0">
              <a:buClr>
                <a:srgbClr val="0041B0"/>
              </a:buClr>
              <a:buFont typeface="Arial"/>
              <a:buNone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smtClean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761" y="6291072"/>
            <a:ext cx="556581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7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B 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9597" y="6385056"/>
            <a:ext cx="276539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 defTabSz="457200"/>
            <a:fld id="{7589FC9C-E6F6-5D46-B924-B61A39A81A38}" type="slidenum">
              <a:rPr lang="en-US" smtClean="0"/>
              <a:pPr defTabSz="457200"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" y="6287011"/>
            <a:ext cx="791518" cy="2743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761" y="6291072"/>
            <a:ext cx="556581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2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85FB-EC97-4573-B35B-EFE2DC1964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3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125F-3283-437E-8C84-34377A7D15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6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3318-D395-440A-82A1-D0B4A68E24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20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7B88-E277-4FD5-BC63-CACC801391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3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6BC-C860-4331-A259-082CF35313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2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7E39-73ED-4CCE-A4C6-14FD4B88B6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2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4DFA-AD87-47A7-A6F4-5ADACFA7A3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6AEF-1979-4B52-A01C-E1FFA8E399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4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8AFCF-1874-4C80-92F7-C9F1238393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B915A-E1BA-44B4-BCAA-8BF6817B4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7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26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Hotel Brand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 smtClean="0"/>
              <a:t>Review on Data and Wi</a:t>
            </a:r>
            <a:r>
              <a:rPr lang="en-US" sz="2800" smtClean="0"/>
              <a:t>-Fi Requirements</a:t>
            </a:r>
            <a:endParaRPr lang="en-US" sz="2800" dirty="0" smtClean="0"/>
          </a:p>
          <a:p>
            <a:r>
              <a:rPr lang="en-US" sz="2000" dirty="0" smtClean="0"/>
              <a:t>July </a:t>
            </a:r>
            <a:r>
              <a:rPr lang="en-US" sz="2000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88091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712016"/>
              </p:ext>
            </p:extLst>
          </p:nvPr>
        </p:nvGraphicFramePr>
        <p:xfrm>
          <a:off x="22733" y="975360"/>
          <a:ext cx="8901811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888"/>
                <a:gridCol w="1463040"/>
                <a:gridCol w="1415923"/>
                <a:gridCol w="1328928"/>
                <a:gridCol w="1778381"/>
                <a:gridCol w="1525651"/>
              </a:tblGrid>
              <a:tr h="10638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HSIA (Wi-Fi</a:t>
                      </a:r>
                      <a:r>
                        <a:rPr lang="en-US" sz="1600" baseline="0" dirty="0" smtClean="0"/>
                        <a:t> or</a:t>
                      </a:r>
                      <a:r>
                        <a:rPr lang="en-US" sz="1600" dirty="0" smtClean="0"/>
                        <a:t> Wired) Required in all Guestrooms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Bandwidth</a:t>
                      </a:r>
                      <a:r>
                        <a:rPr lang="en-US" sz="1600" baseline="0" dirty="0" smtClean="0"/>
                        <a:t> Details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 Areas/ Meeting Rooms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Wired/ Wireless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Associated</a:t>
                      </a:r>
                      <a:r>
                        <a:rPr lang="en-US" sz="1600" baseline="0" dirty="0" smtClean="0"/>
                        <a:t> Fees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Hilton</a:t>
                      </a:r>
                      <a:r>
                        <a:rPr lang="en-US" sz="1200" b="0" baseline="0" dirty="0" smtClean="0"/>
                        <a:t> and all Related Brands (July, 2013)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Yes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dirty="0" smtClean="0"/>
                        <a:t>Individual</a:t>
                      </a:r>
                      <a:r>
                        <a:rPr lang="en-US" sz="1200" b="0" baseline="0" dirty="0" smtClean="0"/>
                        <a:t> bandwidth user minimums at 2Mb/1Mb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Must be available all public areas,</a:t>
                      </a:r>
                      <a:r>
                        <a:rPr lang="en-US" sz="1200" b="0" baseline="0" dirty="0" smtClean="0"/>
                        <a:t> meeting rooms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/>
                        <a:t>Wired can be offered only in addition</a:t>
                      </a:r>
                      <a:r>
                        <a:rPr lang="en-US" sz="1200" b="0" baseline="0" dirty="0" smtClean="0"/>
                        <a:t> to wireless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/>
                        <a:t>Must be wireless in guestrooms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/>
                        <a:t>HSIA must be complimentary in all areas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Choice Hotels</a:t>
                      </a:r>
                    </a:p>
                    <a:p>
                      <a:r>
                        <a:rPr lang="en-US" sz="1200" b="0" dirty="0" smtClean="0"/>
                        <a:t>(Date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dirty="0" smtClean="0"/>
                        <a:t>Unknown)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Yes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dirty="0" smtClean="0"/>
                        <a:t>Minimum guestroom</a:t>
                      </a:r>
                      <a:r>
                        <a:rPr lang="en-US" sz="1200" b="0" baseline="0" dirty="0" smtClean="0"/>
                        <a:t> connection of </a:t>
                      </a:r>
                      <a:r>
                        <a:rPr lang="en-US" sz="1200" b="0" dirty="0" smtClean="0"/>
                        <a:t>1Mb/1Mb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Wireless HSIA in public areas, HSIA</a:t>
                      </a:r>
                      <a:r>
                        <a:rPr lang="en-US" sz="1200" b="0" baseline="0" dirty="0" smtClean="0"/>
                        <a:t> in meeting rooms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/>
                        <a:t>Either is acceptable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/>
                        <a:t>Wired must be Category 5 Ethernet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/>
                        <a:t>HSIA</a:t>
                      </a:r>
                      <a:r>
                        <a:rPr lang="en-US" sz="1200" b="0" baseline="0" dirty="0" smtClean="0"/>
                        <a:t> c</a:t>
                      </a:r>
                      <a:r>
                        <a:rPr lang="en-US" sz="1200" b="0" dirty="0" smtClean="0"/>
                        <a:t>an be charged in meeting</a:t>
                      </a:r>
                      <a:r>
                        <a:rPr lang="en-US" sz="1200" b="0" baseline="0" dirty="0" smtClean="0"/>
                        <a:t> areas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InterContinental Hotel Group (IHG)</a:t>
                      </a:r>
                    </a:p>
                    <a:p>
                      <a:r>
                        <a:rPr lang="en-US" sz="1200" b="0" dirty="0" smtClean="0"/>
                        <a:t>(June, 2011)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Yes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dirty="0" smtClean="0"/>
                        <a:t>Minimum network connection o</a:t>
                      </a:r>
                      <a:r>
                        <a:rPr lang="en-US" sz="1200" b="0" baseline="0" dirty="0" smtClean="0"/>
                        <a:t>f 7.5Mb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Wired or wireless</a:t>
                      </a:r>
                      <a:r>
                        <a:rPr lang="en-US" sz="1200" b="0" baseline="0" dirty="0" smtClean="0"/>
                        <a:t> HSIA for all meeting rooms and public areas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/>
                        <a:t>Either</a:t>
                      </a:r>
                      <a:r>
                        <a:rPr lang="en-US" sz="1200" b="0" baseline="0" dirty="0" smtClean="0"/>
                        <a:t> is acceptable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/>
                        <a:t>If wireless must have one dedicated Ethernet/ Wireless Bridge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 smtClean="0"/>
                        <a:t>HSIA can be charged in public areas and meeting rooms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La Quinta (2014)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Yes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dirty="0" smtClean="0"/>
                        <a:t>Minimum property bandwidth of 50Mb/5Mb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Wireless in all public areas and</a:t>
                      </a:r>
                      <a:r>
                        <a:rPr lang="en-US" sz="1200" b="0" baseline="0" dirty="0" smtClean="0"/>
                        <a:t> meeting rooms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/>
                        <a:t>100% of property</a:t>
                      </a:r>
                      <a:r>
                        <a:rPr lang="en-US" sz="1200" b="0" baseline="0" dirty="0" smtClean="0"/>
                        <a:t> must be wireless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/>
                        <a:t>HSIA</a:t>
                      </a:r>
                      <a:r>
                        <a:rPr lang="en-US" sz="1200" b="0" baseline="0" dirty="0" smtClean="0"/>
                        <a:t> must be complimentary in all areas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AmericInn</a:t>
                      </a:r>
                      <a:r>
                        <a:rPr lang="en-US" sz="1200" b="0" baseline="0" dirty="0" smtClean="0"/>
                        <a:t> (January, 2012)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Yes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dirty="0" smtClean="0"/>
                        <a:t>Minimum</a:t>
                      </a:r>
                      <a:r>
                        <a:rPr lang="en-US" sz="1200" b="0" baseline="0" dirty="0" smtClean="0"/>
                        <a:t> network connection of 6Mb/1.5Mb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All</a:t>
                      </a:r>
                      <a:r>
                        <a:rPr lang="en-US" sz="1200" b="0" baseline="0" dirty="0" smtClean="0"/>
                        <a:t> common areas and largest meeting room must have HSIA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/>
                        <a:t>Either</a:t>
                      </a:r>
                      <a:r>
                        <a:rPr lang="en-US" sz="1200" b="0" baseline="0" dirty="0" smtClean="0"/>
                        <a:t> is acceptable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/>
                        <a:t>Wired must be Category 5 Ethernet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smtClean="0"/>
                        <a:t>HSIA must be complimentary</a:t>
                      </a:r>
                      <a:r>
                        <a:rPr lang="en-US" sz="1200" b="0" baseline="0" dirty="0" smtClean="0"/>
                        <a:t> in all areas</a:t>
                      </a:r>
                      <a:endParaRPr 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High Speed Internet Access (HSIA) Requirements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7589FC9C-E6F6-5D46-B924-B61A39A81A38}" type="slidenum">
              <a:rPr lang="en-US" smtClean="0">
                <a:solidFill>
                  <a:srgbClr val="000000"/>
                </a:solidFill>
              </a:rPr>
              <a:pPr defTabSz="342900"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Wi-Fi Requirements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7589FC9C-E6F6-5D46-B924-B61A39A81A38}" type="slidenum">
              <a:rPr lang="en-US" smtClean="0">
                <a:solidFill>
                  <a:srgbClr val="000000"/>
                </a:solidFill>
              </a:rPr>
              <a:pPr defTabSz="342900"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625467"/>
              </p:ext>
            </p:extLst>
          </p:nvPr>
        </p:nvGraphicFramePr>
        <p:xfrm>
          <a:off x="115824" y="914400"/>
          <a:ext cx="872331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886"/>
                <a:gridCol w="1185682"/>
                <a:gridCol w="865632"/>
                <a:gridCol w="1328928"/>
                <a:gridCol w="1901952"/>
                <a:gridCol w="1987236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Wi-Fi Required in All Rooms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</a:t>
                      </a:r>
                      <a:r>
                        <a:rPr lang="en-US" sz="1600" baseline="0" dirty="0" smtClean="0"/>
                        <a:t> of    Wi-Fi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Plug and Play Capability Required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Bandwidth/</a:t>
                      </a:r>
                      <a:r>
                        <a:rPr lang="en-US" sz="1600" baseline="0" dirty="0" smtClean="0"/>
                        <a:t> Wi-Fi</a:t>
                      </a:r>
                      <a:r>
                        <a:rPr lang="en-US" sz="1600" dirty="0" smtClean="0"/>
                        <a:t> Requirements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 Notes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Hilton</a:t>
                      </a:r>
                      <a:r>
                        <a:rPr lang="en-US" sz="1200" baseline="0" dirty="0" smtClean="0"/>
                        <a:t> and all Related Brands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Unknown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Unknown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Must be able to increase bandwidth when over 60% of capacity is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Wireless HSIA must be available in lobby</a:t>
                      </a:r>
                      <a:r>
                        <a:rPr lang="en-US" sz="1200" baseline="0" dirty="0" smtClean="0"/>
                        <a:t> and all meeting rooms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Choice Hotels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No, can be wired or wireless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Unknown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Unknown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If wireless only, must have at least 3 wireless bridging devices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HSIA provider must offer</a:t>
                      </a:r>
                      <a:r>
                        <a:rPr lang="en-US" sz="1200" baseline="0" dirty="0" smtClean="0"/>
                        <a:t> remote monitoring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InterContinental Hotel Group (IHG)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No, can be wired or wireless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Unknown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Minimum signal strength for access points are 70dBm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If wireless only, must have at least one Ethernet/wireless bridge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Must maintain minimum of 20 IP addresses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 Quinta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802.11e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Minimum signal strength for access points are 67dBm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100% wireless coverage to the property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AmericInn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802.11b/g/n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 Wired properties, 20% of property must</a:t>
                      </a:r>
                      <a:r>
                        <a:rPr lang="en-US" sz="1200" baseline="0" dirty="0" smtClean="0"/>
                        <a:t> have Category 5 Ethernet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Five IP</a:t>
                      </a:r>
                      <a:r>
                        <a:rPr lang="en-US" sz="1200" baseline="0" dirty="0" smtClean="0"/>
                        <a:t> addresses are required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9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4B Theme">
  <a:themeElements>
    <a:clrScheme name="Custom 4">
      <a:dk1>
        <a:srgbClr val="005BBB"/>
      </a:dk1>
      <a:lt1>
        <a:srgbClr val="FFFFFF"/>
      </a:lt1>
      <a:dk2>
        <a:srgbClr val="000000"/>
      </a:dk2>
      <a:lt2>
        <a:srgbClr val="A5A3AA"/>
      </a:lt2>
      <a:accent1>
        <a:srgbClr val="005BBB"/>
      </a:accent1>
      <a:accent2>
        <a:srgbClr val="BE1E2D"/>
      </a:accent2>
      <a:accent3>
        <a:srgbClr val="F9D14F"/>
      </a:accent3>
      <a:accent4>
        <a:srgbClr val="F0805C"/>
      </a:accent4>
      <a:accent5>
        <a:srgbClr val="1D417D"/>
      </a:accent5>
      <a:accent6>
        <a:srgbClr val="96C9E7"/>
      </a:accent6>
      <a:hlink>
        <a:srgbClr val="158689"/>
      </a:hlink>
      <a:folHlink>
        <a:srgbClr val="74CBCD"/>
      </a:folHlink>
    </a:clrScheme>
    <a:fontScheme name="B4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4492</TotalTime>
  <Words>417</Words>
  <Application>Microsoft Office PowerPoint</Application>
  <PresentationFormat>On-screen Show (4:3)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1_Office Theme</vt:lpstr>
      <vt:lpstr>B4B Theme</vt:lpstr>
      <vt:lpstr>Hotel Brand Standards</vt:lpstr>
      <vt:lpstr>High Speed Internet Access (HSIA) Requirements</vt:lpstr>
      <vt:lpstr>Wi-Fi Requirements</vt:lpstr>
    </vt:vector>
  </TitlesOfParts>
  <Company>Comcast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Hotel Brand Standards</dc:title>
  <dc:creator>Looby, Joshua</dc:creator>
  <cp:lastModifiedBy>Bill McCleskey</cp:lastModifiedBy>
  <cp:revision>57</cp:revision>
  <cp:lastPrinted>2014-07-29T15:09:24Z</cp:lastPrinted>
  <dcterms:created xsi:type="dcterms:W3CDTF">2014-07-21T14:56:46Z</dcterms:created>
  <dcterms:modified xsi:type="dcterms:W3CDTF">2015-02-12T16:53:58Z</dcterms:modified>
</cp:coreProperties>
</file>